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16"/>
  </p:notesMasterIdLst>
  <p:sldIdLst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</p:sldIdLst>
  <p:sldSz cx="12192000" cy="6858000" type="screen16x9"/>
  <p:notesSz cx="6858000" cy="9144000"/>
  <p:embeddedFontLst>
    <p:embeddedFont>
      <p:font typeface="思源宋体 CN Heavy" panose="02010600030101010101" charset="-122"/>
      <p:bold r:id="rId20"/>
    </p:embeddedFont>
    <p:embeddedFont>
      <p:font typeface="微软雅黑" panose="020B0503020204020204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pos="7514" userDrawn="1">
          <p15:clr>
            <a:srgbClr val="A4A3A4"/>
          </p15:clr>
        </p15:guide>
        <p15:guide id="4" orient="horz" pos="21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5815"/>
    <a:srgbClr val="00821F"/>
    <a:srgbClr val="FDFCF8"/>
    <a:srgbClr val="F4BE1B"/>
    <a:srgbClr val="B41C0F"/>
    <a:srgbClr val="D8915C"/>
    <a:srgbClr val="0A8600"/>
    <a:srgbClr val="F5EFDB"/>
    <a:srgbClr val="D8BB3B"/>
    <a:srgbClr val="FCF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4624" autoAdjust="0"/>
  </p:normalViewPr>
  <p:slideViewPr>
    <p:cSldViewPr snapToGrid="0" showGuides="1">
      <p:cViewPr>
        <p:scale>
          <a:sx n="66" d="100"/>
          <a:sy n="66" d="100"/>
        </p:scale>
        <p:origin x="835" y="413"/>
      </p:cViewPr>
      <p:guideLst>
        <p:guide pos="3840"/>
        <p:guide pos="166"/>
        <p:guide pos="7514"/>
        <p:guide orient="horz" pos="21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6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1A8803A-4139-4940-8DA4-085C4AE1E27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76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 dirty="0"/>
          </a:p>
        </p:txBody>
      </p:sp>
      <p:sp>
        <p:nvSpPr>
          <p:cNvPr id="104876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76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76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8470601-B1B9-426A-BF18-A1EADFDE6F2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0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70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3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5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56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04865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51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77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78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7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8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8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8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99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0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0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02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9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88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89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9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9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9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20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61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662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66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6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67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6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6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67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67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7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7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36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1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42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4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7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48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4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50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5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1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1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55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04875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5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5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25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726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4872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ECDAA3D-9A10-4C32-BFD5-777649D837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2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F15730C-0537-4B3B-AB92-5EE4D13429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89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59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CDAA3D-9A10-4C32-BFD5-777649D837F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59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9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15730C-0537-4B3B-AB92-5EE4D13429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CDAA3D-9A10-4C32-BFD5-777649D837F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F15730C-0537-4B3B-AB92-5EE4D134291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15"/>
        </a:solid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18"/>
            <a:ext cx="12192000" cy="6838363"/>
          </a:xfrm>
          <a:prstGeom prst="rect">
            <a:avLst/>
          </a:prstGeom>
        </p:spPr>
      </p:pic>
      <p:sp>
        <p:nvSpPr>
          <p:cNvPr id="1048617" name="文本框 9"/>
          <p:cNvSpPr txBox="1"/>
          <p:nvPr/>
        </p:nvSpPr>
        <p:spPr>
          <a:xfrm>
            <a:off x="349885" y="1884680"/>
            <a:ext cx="11492230" cy="1384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95000"/>
              </a:lnSpc>
            </a:pPr>
            <a:r>
              <a:rPr lang="zh-CN" altLang="en-US" sz="72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羽毛球场地预约系统</a:t>
            </a:r>
            <a:r>
              <a:rPr lang="en-US" altLang="zh-CN" sz="72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Plus</a:t>
            </a:r>
            <a:endParaRPr lang="en-US" altLang="zh-CN" sz="72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algn="ctr">
              <a:lnSpc>
                <a:spcPct val="95000"/>
              </a:lnSpc>
            </a:pPr>
            <a:r>
              <a:rPr lang="zh-CN" altLang="en-US" sz="72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需求分析</a:t>
            </a:r>
            <a:endParaRPr lang="zh-CN" altLang="en-US" sz="72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18" name="文本框 11"/>
          <p:cNvSpPr txBox="1"/>
          <p:nvPr/>
        </p:nvSpPr>
        <p:spPr>
          <a:xfrm>
            <a:off x="5027295" y="4502785"/>
            <a:ext cx="213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主讲</a:t>
            </a:r>
            <a:r>
              <a:rPr lang="en-US" altLang="zh-CN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: </a:t>
            </a: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吴贝仪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619" name="文本框 12"/>
          <p:cNvSpPr txBox="1"/>
          <p:nvPr/>
        </p:nvSpPr>
        <p:spPr>
          <a:xfrm>
            <a:off x="2784475" y="5045075"/>
            <a:ext cx="6623050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小组成员：张皓然、魏永乐、张智靖、向娅萌、赵力梓珩、吴贝仪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97167" name="图形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2" y="6161899"/>
            <a:ext cx="1607670" cy="377526"/>
          </a:xfrm>
          <a:prstGeom prst="rect">
            <a:avLst/>
          </a:prstGeom>
        </p:spPr>
      </p:pic>
      <p:pic>
        <p:nvPicPr>
          <p:cNvPr id="2097168" name="图形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87" y="6149339"/>
            <a:ext cx="1607671" cy="377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1"/>
            <a:ext cx="12192000" cy="6841418"/>
          </a:xfrm>
          <a:prstGeom prst="rect">
            <a:avLst/>
          </a:prstGeom>
        </p:spPr>
      </p:pic>
      <p:pic>
        <p:nvPicPr>
          <p:cNvPr id="2097157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6" y="747973"/>
            <a:ext cx="1513491" cy="1405385"/>
          </a:xfrm>
          <a:prstGeom prst="rect">
            <a:avLst/>
          </a:prstGeom>
        </p:spPr>
      </p:pic>
      <p:sp>
        <p:nvSpPr>
          <p:cNvPr id="1048600" name="文本框 11"/>
          <p:cNvSpPr txBox="1"/>
          <p:nvPr/>
        </p:nvSpPr>
        <p:spPr>
          <a:xfrm>
            <a:off x="1007514" y="1105372"/>
            <a:ext cx="98351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spc="-300" dirty="0">
                <a:solidFill>
                  <a:srgbClr val="005815"/>
                </a:solidFill>
                <a:latin typeface="DIN Next LT Pro Bold" panose="020B0803020203050203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5,6</a:t>
            </a:r>
            <a:endParaRPr lang="en-US" altLang="zh-CN" sz="4800" spc="-300" dirty="0">
              <a:solidFill>
                <a:srgbClr val="005815"/>
              </a:solidFill>
              <a:latin typeface="DIN Next LT Pro Bold" panose="020B0803020203050203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01" name="文本框 13"/>
          <p:cNvSpPr txBox="1"/>
          <p:nvPr/>
        </p:nvSpPr>
        <p:spPr>
          <a:xfrm>
            <a:off x="621666" y="239487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软件性能需求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097158" name="图形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398" y="5277091"/>
            <a:ext cx="5644534" cy="1634249"/>
          </a:xfrm>
          <a:prstGeom prst="rect">
            <a:avLst/>
          </a:prstGeom>
        </p:spPr>
      </p:pic>
      <p:pic>
        <p:nvPicPr>
          <p:cNvPr id="2097159" name="图形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91" y="-296268"/>
            <a:ext cx="4419600" cy="1819275"/>
          </a:xfrm>
          <a:prstGeom prst="rect">
            <a:avLst/>
          </a:prstGeom>
        </p:spPr>
      </p:pic>
      <p:cxnSp>
        <p:nvCxnSpPr>
          <p:cNvPr id="3145730" name="直接连接符 21"/>
          <p:cNvCxnSpPr/>
          <p:nvPr/>
        </p:nvCxnSpPr>
        <p:spPr>
          <a:xfrm>
            <a:off x="766446" y="3465080"/>
            <a:ext cx="3698874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2" name="文本框 1"/>
          <p:cNvSpPr txBox="1"/>
          <p:nvPr/>
        </p:nvSpPr>
        <p:spPr>
          <a:xfrm>
            <a:off x="621666" y="365090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软件部署形式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61214"/>
            <a:ext cx="739774" cy="686933"/>
          </a:xfrm>
          <a:prstGeom prst="rect">
            <a:avLst/>
          </a:prstGeom>
        </p:spPr>
      </p:pic>
      <p:cxnSp>
        <p:nvCxnSpPr>
          <p:cNvPr id="3145728" name="直接连接符 8"/>
          <p:cNvCxnSpPr/>
          <p:nvPr/>
        </p:nvCxnSpPr>
        <p:spPr>
          <a:xfrm>
            <a:off x="263525" y="6503500"/>
            <a:ext cx="11664950" cy="0"/>
          </a:xfrm>
          <a:prstGeom prst="line">
            <a:avLst/>
          </a:prstGeom>
          <a:ln w="7620">
            <a:solidFill>
              <a:srgbClr val="005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4" name="文本框 9"/>
          <p:cNvSpPr txBox="1"/>
          <p:nvPr/>
        </p:nvSpPr>
        <p:spPr>
          <a:xfrm>
            <a:off x="384793" y="317248"/>
            <a:ext cx="4972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5,6</a:t>
            </a:r>
            <a:endParaRPr lang="en-US" altLang="zh-CN" sz="20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5" name="文本框 10"/>
          <p:cNvSpPr txBox="1"/>
          <p:nvPr/>
        </p:nvSpPr>
        <p:spPr>
          <a:xfrm>
            <a:off x="1022985" y="250190"/>
            <a:ext cx="5073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软件性能需求</a:t>
            </a:r>
            <a:r>
              <a:rPr lang="en-US" altLang="zh-CN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软件部署形式</a:t>
            </a:r>
            <a:endParaRPr lang="zh-CN" altLang="en-US" sz="28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6" name="文本框 5"/>
          <p:cNvSpPr txBox="1"/>
          <p:nvPr/>
        </p:nvSpPr>
        <p:spPr>
          <a:xfrm>
            <a:off x="694055" y="1337945"/>
            <a:ext cx="7693025" cy="437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1" i="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性能需求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高并发处理</a:t>
            </a:r>
            <a:r>
              <a:rPr lang="zh-CN" altLang="en-US" sz="20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：页面响应时间</a:t>
            </a:r>
            <a:r>
              <a:rPr lang="en-US" altLang="zh-CN" sz="20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&lt;= 1s</a:t>
            </a:r>
            <a:endParaRPr lang="zh-CN" altLang="en-US" sz="20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数据一致性</a:t>
            </a:r>
            <a:r>
              <a:rPr lang="zh-CN" altLang="en-US" sz="20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：使用锁控制场地状态的变更具有一致性</a:t>
            </a:r>
            <a:endParaRPr lang="zh-CN" altLang="en-US" sz="20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1" i="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部署形式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网页端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小程序：</a:t>
            </a:r>
            <a:r>
              <a:rPr lang="zh-CN" altLang="en-US" sz="20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各项功能实现</a:t>
            </a:r>
            <a:endParaRPr lang="en-US" altLang="zh-CN" sz="20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邮件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：预约成功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候补结果通知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校园统一身份认证系统（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CAS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：登陆验证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7" name="矩形: 圆角 81"/>
          <p:cNvSpPr/>
          <p:nvPr/>
        </p:nvSpPr>
        <p:spPr>
          <a:xfrm>
            <a:off x="7959725" y="1431925"/>
            <a:ext cx="3337560" cy="4455160"/>
          </a:xfrm>
          <a:prstGeom prst="roundRect">
            <a:avLst>
              <a:gd name="adj" fmla="val 362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815"/>
        </a:solidFill>
        <a:effectLst/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818"/>
            <a:ext cx="12192000" cy="6838363"/>
          </a:xfrm>
          <a:prstGeom prst="rect">
            <a:avLst/>
          </a:prstGeom>
        </p:spPr>
      </p:pic>
      <p:pic>
        <p:nvPicPr>
          <p:cNvPr id="2097154" name="图形 1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2" y="6161899"/>
            <a:ext cx="1607670" cy="377526"/>
          </a:xfrm>
          <a:prstGeom prst="rect">
            <a:avLst/>
          </a:prstGeom>
        </p:spPr>
      </p:pic>
      <p:pic>
        <p:nvPicPr>
          <p:cNvPr id="2097155" name="图形 1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887" y="6149339"/>
            <a:ext cx="1607671" cy="377527"/>
          </a:xfrm>
          <a:prstGeom prst="rect">
            <a:avLst/>
          </a:prstGeom>
        </p:spPr>
      </p:pic>
      <p:sp>
        <p:nvSpPr>
          <p:cNvPr id="1048596" name="文本框 10"/>
          <p:cNvSpPr txBox="1"/>
          <p:nvPr/>
        </p:nvSpPr>
        <p:spPr>
          <a:xfrm>
            <a:off x="2715260" y="1816100"/>
            <a:ext cx="6699250" cy="1225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5000"/>
              </a:lnSpc>
            </a:pPr>
            <a:r>
              <a:rPr lang="zh-CN" altLang="en-US" sz="8000" b="1" dirty="0">
                <a:solidFill>
                  <a:srgbClr val="F4BE1B"/>
                </a:solidFill>
                <a:latin typeface="Times New Roman" panose="02020603050405020304" pitchFamily="18" charset="0"/>
                <a:ea typeface="思源宋体 CN Heavy" panose="02020900000000000000" pitchFamily="18" charset="-122"/>
              </a:rPr>
              <a:t>期待您的建议</a:t>
            </a:r>
            <a:endParaRPr lang="zh-CN" altLang="en-US" sz="8000" b="1" dirty="0">
              <a:solidFill>
                <a:srgbClr val="F4BE1B"/>
              </a:solidFill>
              <a:latin typeface="Times New Roman" panose="02020603050405020304" pitchFamily="18" charset="0"/>
              <a:ea typeface="思源宋体 CN Heavy" panose="02020900000000000000" pitchFamily="18" charset="-122"/>
            </a:endParaRPr>
          </a:p>
        </p:txBody>
      </p:sp>
      <p:sp>
        <p:nvSpPr>
          <p:cNvPr id="1048597" name="文本框 13"/>
          <p:cNvSpPr txBox="1"/>
          <p:nvPr/>
        </p:nvSpPr>
        <p:spPr>
          <a:xfrm>
            <a:off x="1089660" y="3457698"/>
            <a:ext cx="10012680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95000"/>
              </a:lnSpc>
            </a:pPr>
            <a:r>
              <a:rPr lang="zh-CN" altLang="en-US" sz="72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</a:t>
            </a:r>
            <a:endParaRPr lang="zh-CN" altLang="en-US" sz="72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3145729" name="直接连接符 14"/>
          <p:cNvCxnSpPr/>
          <p:nvPr/>
        </p:nvCxnSpPr>
        <p:spPr>
          <a:xfrm>
            <a:off x="2777410" y="3267075"/>
            <a:ext cx="6637180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8" name="文本框 11"/>
          <p:cNvSpPr txBox="1"/>
          <p:nvPr/>
        </p:nvSpPr>
        <p:spPr>
          <a:xfrm>
            <a:off x="5027295" y="4602480"/>
            <a:ext cx="2137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主讲</a:t>
            </a:r>
            <a:r>
              <a:rPr lang="en-US" altLang="zh-CN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: </a:t>
            </a: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吴贝仪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48599" name="文本框 12"/>
          <p:cNvSpPr txBox="1"/>
          <p:nvPr/>
        </p:nvSpPr>
        <p:spPr>
          <a:xfrm>
            <a:off x="2784475" y="5144770"/>
            <a:ext cx="6623050" cy="802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小组成员：张皓然、魏永乐、张智靖、向娅萌、赵力梓珩、吴贝仪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文本框 1"/>
          <p:cNvSpPr txBox="1"/>
          <p:nvPr/>
        </p:nvSpPr>
        <p:spPr>
          <a:xfrm>
            <a:off x="350950" y="264723"/>
            <a:ext cx="178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endParaRPr lang="zh-CN" altLang="en-US" sz="48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21" name="文本框 2"/>
          <p:cNvSpPr txBox="1"/>
          <p:nvPr/>
        </p:nvSpPr>
        <p:spPr>
          <a:xfrm>
            <a:off x="8293947" y="264723"/>
            <a:ext cx="349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4800" b="1" spc="-15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800" b="1" spc="-150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22" name="文本框 6"/>
          <p:cNvSpPr txBox="1"/>
          <p:nvPr>
            <p:custDataLst>
              <p:tags r:id="rId2"/>
            </p:custDataLst>
          </p:nvPr>
        </p:nvSpPr>
        <p:spPr>
          <a:xfrm>
            <a:off x="886460" y="1724660"/>
            <a:ext cx="49028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01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软件开发动机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23" name="任意多边形: 形状 12"/>
          <p:cNvSpPr/>
          <p:nvPr>
            <p:custDataLst>
              <p:tags r:id="rId3"/>
            </p:custDataLst>
          </p:nvPr>
        </p:nvSpPr>
        <p:spPr>
          <a:xfrm flipV="1">
            <a:off x="886424" y="1516892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4" name="任意多边形: 形状 14"/>
          <p:cNvSpPr/>
          <p:nvPr>
            <p:custDataLst>
              <p:tags r:id="rId4"/>
            </p:custDataLst>
          </p:nvPr>
        </p:nvSpPr>
        <p:spPr>
          <a:xfrm flipV="1">
            <a:off x="6421371" y="1516892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5" name="任意多边形: 形状 16"/>
          <p:cNvSpPr/>
          <p:nvPr>
            <p:custDataLst>
              <p:tags r:id="rId5"/>
            </p:custDataLst>
          </p:nvPr>
        </p:nvSpPr>
        <p:spPr>
          <a:xfrm flipV="1">
            <a:off x="886424" y="3145481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6" name="文本框 17"/>
          <p:cNvSpPr txBox="1"/>
          <p:nvPr>
            <p:custDataLst>
              <p:tags r:id="rId6"/>
            </p:custDataLst>
          </p:nvPr>
        </p:nvSpPr>
        <p:spPr>
          <a:xfrm>
            <a:off x="6628130" y="3358515"/>
            <a:ext cx="44894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04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软件功能需求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27" name="任意多边形: 形状 18"/>
          <p:cNvSpPr/>
          <p:nvPr>
            <p:custDataLst>
              <p:tags r:id="rId7"/>
            </p:custDataLst>
          </p:nvPr>
        </p:nvSpPr>
        <p:spPr>
          <a:xfrm flipV="1">
            <a:off x="6421371" y="3145481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28" name="文本框 19"/>
          <p:cNvSpPr txBox="1"/>
          <p:nvPr>
            <p:custDataLst>
              <p:tags r:id="rId8"/>
            </p:custDataLst>
          </p:nvPr>
        </p:nvSpPr>
        <p:spPr>
          <a:xfrm>
            <a:off x="1049655" y="4993005"/>
            <a:ext cx="45764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05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软件性能需求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29" name="任意多边形: 形状 20"/>
          <p:cNvSpPr/>
          <p:nvPr>
            <p:custDataLst>
              <p:tags r:id="rId9"/>
            </p:custDataLst>
          </p:nvPr>
        </p:nvSpPr>
        <p:spPr>
          <a:xfrm flipV="1">
            <a:off x="886424" y="4774070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0" name="文本框 21"/>
          <p:cNvSpPr txBox="1"/>
          <p:nvPr>
            <p:custDataLst>
              <p:tags r:id="rId10"/>
            </p:custDataLst>
          </p:nvPr>
        </p:nvSpPr>
        <p:spPr>
          <a:xfrm>
            <a:off x="6540500" y="4991735"/>
            <a:ext cx="46647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06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软件部署形式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31" name="任意多边形: 形状 22"/>
          <p:cNvSpPr/>
          <p:nvPr>
            <p:custDataLst>
              <p:tags r:id="rId11"/>
            </p:custDataLst>
          </p:nvPr>
        </p:nvSpPr>
        <p:spPr>
          <a:xfrm flipV="1">
            <a:off x="6421371" y="4774070"/>
            <a:ext cx="4859793" cy="1194620"/>
          </a:xfrm>
          <a:custGeom>
            <a:avLst/>
            <a:gdLst>
              <a:gd name="connsiteX0" fmla="*/ 231589 w 4859793"/>
              <a:gd name="connsiteY0" fmla="*/ 1194620 h 1194620"/>
              <a:gd name="connsiteX1" fmla="*/ 4628204 w 4859793"/>
              <a:gd name="connsiteY1" fmla="*/ 1194620 h 1194620"/>
              <a:gd name="connsiteX2" fmla="*/ 4859793 w 4859793"/>
              <a:gd name="connsiteY2" fmla="*/ 963031 h 1194620"/>
              <a:gd name="connsiteX3" fmla="*/ 4859793 w 4859793"/>
              <a:gd name="connsiteY3" fmla="*/ 597310 h 1194620"/>
              <a:gd name="connsiteX4" fmla="*/ 4859793 w 4859793"/>
              <a:gd name="connsiteY4" fmla="*/ 231589 h 1194620"/>
              <a:gd name="connsiteX5" fmla="*/ 4628204 w 4859793"/>
              <a:gd name="connsiteY5" fmla="*/ 0 h 1194620"/>
              <a:gd name="connsiteX6" fmla="*/ 231589 w 4859793"/>
              <a:gd name="connsiteY6" fmla="*/ 0 h 1194620"/>
              <a:gd name="connsiteX7" fmla="*/ 0 w 4859793"/>
              <a:gd name="connsiteY7" fmla="*/ 231589 h 1194620"/>
              <a:gd name="connsiteX8" fmla="*/ 0 w 4859793"/>
              <a:gd name="connsiteY8" fmla="*/ 597310 h 1194620"/>
              <a:gd name="connsiteX9" fmla="*/ 0 w 4859793"/>
              <a:gd name="connsiteY9" fmla="*/ 963031 h 119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59793" h="1194620">
                <a:moveTo>
                  <a:pt x="231589" y="1194620"/>
                </a:moveTo>
                <a:lnTo>
                  <a:pt x="4628204" y="1194620"/>
                </a:lnTo>
                <a:lnTo>
                  <a:pt x="4859793" y="963031"/>
                </a:lnTo>
                <a:lnTo>
                  <a:pt x="4859793" y="597310"/>
                </a:lnTo>
                <a:lnTo>
                  <a:pt x="4859793" y="231589"/>
                </a:lnTo>
                <a:lnTo>
                  <a:pt x="4628204" y="0"/>
                </a:lnTo>
                <a:lnTo>
                  <a:pt x="231589" y="0"/>
                </a:lnTo>
                <a:lnTo>
                  <a:pt x="0" y="231589"/>
                </a:lnTo>
                <a:lnTo>
                  <a:pt x="0" y="597310"/>
                </a:lnTo>
                <a:lnTo>
                  <a:pt x="0" y="963031"/>
                </a:lnTo>
                <a:close/>
              </a:path>
            </a:pathLst>
          </a:custGeom>
          <a:noFill/>
          <a:ln w="28575">
            <a:solidFill>
              <a:srgbClr val="0058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2" name="文本框 3"/>
          <p:cNvSpPr txBox="1"/>
          <p:nvPr>
            <p:custDataLst>
              <p:tags r:id="rId12"/>
            </p:custDataLst>
          </p:nvPr>
        </p:nvSpPr>
        <p:spPr>
          <a:xfrm>
            <a:off x="6421120" y="1736725"/>
            <a:ext cx="49028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02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软件解决问题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33" name="文本框 4"/>
          <p:cNvSpPr txBox="1"/>
          <p:nvPr>
            <p:custDataLst>
              <p:tags r:id="rId13"/>
            </p:custDataLst>
          </p:nvPr>
        </p:nvSpPr>
        <p:spPr>
          <a:xfrm>
            <a:off x="886460" y="3358515"/>
            <a:ext cx="49028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03 </a:t>
            </a:r>
            <a:r>
              <a:rPr lang="zh-CN" altLang="en-US" sz="4400" dirty="0">
                <a:solidFill>
                  <a:srgbClr val="005815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软件用户角色</a:t>
            </a:r>
            <a:endParaRPr lang="zh-CN" altLang="en-US" sz="4400" dirty="0">
              <a:solidFill>
                <a:srgbClr val="005815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9"/>
            <a:ext cx="12192000" cy="6849722"/>
          </a:xfrm>
          <a:prstGeom prst="rect">
            <a:avLst/>
          </a:prstGeom>
        </p:spPr>
      </p:pic>
      <p:pic>
        <p:nvPicPr>
          <p:cNvPr id="2097170" name="图形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6" y="747973"/>
            <a:ext cx="1513491" cy="1405385"/>
          </a:xfrm>
          <a:prstGeom prst="rect">
            <a:avLst/>
          </a:prstGeom>
        </p:spPr>
      </p:pic>
      <p:sp>
        <p:nvSpPr>
          <p:cNvPr id="1048634" name="文本框 11"/>
          <p:cNvSpPr txBox="1"/>
          <p:nvPr/>
        </p:nvSpPr>
        <p:spPr>
          <a:xfrm>
            <a:off x="1007514" y="1105372"/>
            <a:ext cx="98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spc="-300" dirty="0">
                <a:solidFill>
                  <a:srgbClr val="005815"/>
                </a:solidFill>
                <a:latin typeface="DIN Next LT Pro Bold" panose="020B0803020203050203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4800" spc="-300" dirty="0">
              <a:solidFill>
                <a:srgbClr val="005815"/>
              </a:solidFill>
              <a:latin typeface="DIN Next LT Pro Bold" panose="020B0803020203050203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35" name="文本框 13"/>
          <p:cNvSpPr txBox="1"/>
          <p:nvPr/>
        </p:nvSpPr>
        <p:spPr>
          <a:xfrm>
            <a:off x="621666" y="239487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软件开发动机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097171" name="图形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691" y="-296268"/>
            <a:ext cx="4419600" cy="1819275"/>
          </a:xfrm>
          <a:prstGeom prst="rect">
            <a:avLst/>
          </a:prstGeom>
        </p:spPr>
      </p:pic>
      <p:cxnSp>
        <p:nvCxnSpPr>
          <p:cNvPr id="3145734" name="直接连接符 21"/>
          <p:cNvCxnSpPr/>
          <p:nvPr/>
        </p:nvCxnSpPr>
        <p:spPr>
          <a:xfrm>
            <a:off x="766446" y="3465080"/>
            <a:ext cx="3698874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72" name="图形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3398" y="5277091"/>
            <a:ext cx="5644534" cy="1634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61214"/>
            <a:ext cx="739774" cy="686933"/>
          </a:xfrm>
          <a:prstGeom prst="rect">
            <a:avLst/>
          </a:prstGeom>
        </p:spPr>
      </p:pic>
      <p:cxnSp>
        <p:nvCxnSpPr>
          <p:cNvPr id="3145735" name="直接连接符 8"/>
          <p:cNvCxnSpPr/>
          <p:nvPr/>
        </p:nvCxnSpPr>
        <p:spPr>
          <a:xfrm>
            <a:off x="263525" y="6503500"/>
            <a:ext cx="11664950" cy="0"/>
          </a:xfrm>
          <a:prstGeom prst="line">
            <a:avLst/>
          </a:prstGeom>
          <a:ln w="7620">
            <a:solidFill>
              <a:srgbClr val="005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6" name="文本框 9"/>
          <p:cNvSpPr txBox="1"/>
          <p:nvPr/>
        </p:nvSpPr>
        <p:spPr>
          <a:xfrm>
            <a:off x="384793" y="317248"/>
            <a:ext cx="497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20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7" name="文本框 10"/>
          <p:cNvSpPr txBox="1"/>
          <p:nvPr/>
        </p:nvSpPr>
        <p:spPr>
          <a:xfrm>
            <a:off x="1022973" y="250393"/>
            <a:ext cx="4483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软件开发动机</a:t>
            </a:r>
            <a:endParaRPr lang="zh-CN" altLang="en-US" sz="28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38" name="文本框 5"/>
          <p:cNvSpPr txBox="1"/>
          <p:nvPr/>
        </p:nvSpPr>
        <p:spPr>
          <a:xfrm>
            <a:off x="164669" y="873392"/>
            <a:ext cx="7693025" cy="437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1" i="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当前场地预约系统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：平台每天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点统一开放两天后的场次，学生通过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卡点拼手速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的方式来进行抢场，抢场失败可选择进入候补队列。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1" i="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导致后果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系统频繁崩溃、页面加载失败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受网速、手速、设备等因素影响较大，也存在部分脚本抢场行为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热门时间段的场地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秒没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，抢场成功率低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74" name="图片 6" descr="_cgi-bin_mmwebwx-bin_webwxgetmsgimg__&amp;MsgID=9126855575790583078&amp;skey=@crypt_b57002af_d9a631d61634fc68f3fc58354b0a6aea&amp;mmweb_appid=wx_webfilehelper"/>
          <p:cNvPicPr>
            <a:picLocks noChangeAspect="1"/>
          </p:cNvPicPr>
          <p:nvPr/>
        </p:nvPicPr>
        <p:blipFill>
          <a:blip r:embed="rId3"/>
          <a:srcRect l="13018" t="367" r="12721" b="-598"/>
          <a:stretch>
            <a:fillRect/>
          </a:stretch>
        </p:blipFill>
        <p:spPr>
          <a:xfrm>
            <a:off x="8350899" y="2136547"/>
            <a:ext cx="2924783" cy="2584906"/>
          </a:xfrm>
          <a:prstGeom prst="rect">
            <a:avLst/>
          </a:prstGeom>
        </p:spPr>
      </p:pic>
      <p:sp>
        <p:nvSpPr>
          <p:cNvPr id="1048639" name="文本框 21"/>
          <p:cNvSpPr txBox="1"/>
          <p:nvPr/>
        </p:nvSpPr>
        <p:spPr>
          <a:xfrm>
            <a:off x="882030" y="5624938"/>
            <a:ext cx="88557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en-US" sz="4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崩</a:t>
            </a:r>
            <a:r>
              <a:rPr lang="zh-CN" altLang="en-US" sz="4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溃、不公平、成功率低！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104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9" grpId="0"/>
      <p:bldP spid="10486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2"/>
            <a:ext cx="12192000" cy="6839876"/>
          </a:xfrm>
          <a:prstGeom prst="rect">
            <a:avLst/>
          </a:prstGeom>
        </p:spPr>
      </p:pic>
      <p:pic>
        <p:nvPicPr>
          <p:cNvPr id="2097176" name="图形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6" y="747973"/>
            <a:ext cx="1513491" cy="1405385"/>
          </a:xfrm>
          <a:prstGeom prst="rect">
            <a:avLst/>
          </a:prstGeom>
        </p:spPr>
      </p:pic>
      <p:sp>
        <p:nvSpPr>
          <p:cNvPr id="1048640" name="文本框 31"/>
          <p:cNvSpPr txBox="1"/>
          <p:nvPr/>
        </p:nvSpPr>
        <p:spPr>
          <a:xfrm>
            <a:off x="1007514" y="1105372"/>
            <a:ext cx="98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spc="-300" dirty="0">
                <a:solidFill>
                  <a:srgbClr val="005815"/>
                </a:solidFill>
                <a:latin typeface="DIN Next LT Pro Bold" panose="020B0803020203050203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4800" spc="-300" dirty="0">
              <a:solidFill>
                <a:srgbClr val="005815"/>
              </a:solidFill>
              <a:latin typeface="DIN Next LT Pro Bold" panose="020B0803020203050203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41" name="文本框 32"/>
          <p:cNvSpPr txBox="1"/>
          <p:nvPr/>
        </p:nvSpPr>
        <p:spPr>
          <a:xfrm>
            <a:off x="621666" y="239487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软件解决问题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42" name="文本框 33"/>
          <p:cNvSpPr txBox="1"/>
          <p:nvPr/>
        </p:nvSpPr>
        <p:spPr>
          <a:xfrm>
            <a:off x="659766" y="3566045"/>
            <a:ext cx="2421284" cy="16916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系统频繁崩溃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不公平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成功率低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097177" name="图形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398" y="5277091"/>
            <a:ext cx="5644534" cy="1634249"/>
          </a:xfrm>
          <a:prstGeom prst="rect">
            <a:avLst/>
          </a:prstGeom>
        </p:spPr>
      </p:pic>
      <p:pic>
        <p:nvPicPr>
          <p:cNvPr id="2097178" name="图形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91" y="-296268"/>
            <a:ext cx="4419600" cy="1819275"/>
          </a:xfrm>
          <a:prstGeom prst="rect">
            <a:avLst/>
          </a:prstGeom>
        </p:spPr>
      </p:pic>
      <p:cxnSp>
        <p:nvCxnSpPr>
          <p:cNvPr id="3145736" name="直接连接符 37"/>
          <p:cNvCxnSpPr/>
          <p:nvPr/>
        </p:nvCxnSpPr>
        <p:spPr>
          <a:xfrm>
            <a:off x="766446" y="3465080"/>
            <a:ext cx="3698874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61214"/>
            <a:ext cx="739774" cy="686933"/>
          </a:xfrm>
          <a:prstGeom prst="rect">
            <a:avLst/>
          </a:prstGeom>
        </p:spPr>
      </p:pic>
      <p:cxnSp>
        <p:nvCxnSpPr>
          <p:cNvPr id="3145737" name="直接连接符 8"/>
          <p:cNvCxnSpPr/>
          <p:nvPr/>
        </p:nvCxnSpPr>
        <p:spPr>
          <a:xfrm>
            <a:off x="263525" y="6503500"/>
            <a:ext cx="11664950" cy="0"/>
          </a:xfrm>
          <a:prstGeom prst="line">
            <a:avLst/>
          </a:prstGeom>
          <a:ln w="7620">
            <a:solidFill>
              <a:srgbClr val="005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3" name="文本框 9"/>
          <p:cNvSpPr txBox="1"/>
          <p:nvPr/>
        </p:nvSpPr>
        <p:spPr>
          <a:xfrm>
            <a:off x="384793" y="317248"/>
            <a:ext cx="4972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4" name="文本框 10"/>
          <p:cNvSpPr txBox="1"/>
          <p:nvPr/>
        </p:nvSpPr>
        <p:spPr>
          <a:xfrm>
            <a:off x="1022985" y="250190"/>
            <a:ext cx="8022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软件解决问题（系统崩溃、不公平、成功率低）</a:t>
            </a:r>
            <a:endParaRPr lang="zh-CN" altLang="en-US" sz="28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45" name="文本框 5"/>
          <p:cNvSpPr txBox="1"/>
          <p:nvPr/>
        </p:nvSpPr>
        <p:spPr>
          <a:xfrm>
            <a:off x="-199463" y="7103528"/>
            <a:ext cx="9421651" cy="55874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b="1" i="0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排队轮转机制 + 智能预约池，结合评分反馈系统的匹配</a:t>
            </a:r>
            <a:r>
              <a:rPr lang="zh-CN" altLang="en-US" sz="240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zh-CN" altLang="en-US" sz="24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固定时间段内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提交申请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后当天晚上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点进行匹配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匹配规则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在每人每周预约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场次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有限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，防止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刷场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系统自动记录历史预约成功率，动态平衡分配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优先权</a:t>
            </a:r>
            <a:endParaRPr lang="zh-CN" altLang="en-US" sz="20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优先值相同时，根据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信用评分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排序，若信用评分相同，采用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抽签式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分配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等待队列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分配场地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预约后无法再重复提交同一天场次的申请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若某时间段的某个场地无人预约，学生可进入系统直接点击预约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每人有一定次数的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退订场地机会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，若超过一定次数，则会扣除一定的信用分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预约成功后，若迟到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分钟以上，累计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次数，将扣除信用评分，严重者将限制预约次数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80" name="图片 1" descr="_cgi-bin_mmwebwx-bin_webwxgetmsgimg__&amp;MsgID=8813509848026515569&amp;skey=@crypt_b57002af_d9a631d61634fc68f3fc58354b0a6aea&amp;mmweb_appid=wx_webfilehelper"/>
          <p:cNvPicPr>
            <a:picLocks noChangeAspect="1"/>
          </p:cNvPicPr>
          <p:nvPr/>
        </p:nvPicPr>
        <p:blipFill>
          <a:blip r:embed="rId3"/>
          <a:srcRect l="21473" r="21848" b="1426"/>
          <a:stretch>
            <a:fillRect/>
          </a:stretch>
        </p:blipFill>
        <p:spPr>
          <a:xfrm>
            <a:off x="9569141" y="615126"/>
            <a:ext cx="1991371" cy="2267661"/>
          </a:xfrm>
          <a:prstGeom prst="rect">
            <a:avLst/>
          </a:prstGeom>
        </p:spPr>
      </p:pic>
      <p:sp>
        <p:nvSpPr>
          <p:cNvPr id="1048646" name="文本框 3"/>
          <p:cNvSpPr txBox="1"/>
          <p:nvPr/>
        </p:nvSpPr>
        <p:spPr>
          <a:xfrm>
            <a:off x="0" y="1004181"/>
            <a:ext cx="11888289" cy="55874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排队轮转机制 + 智能预约池，结合评分反馈系统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的匹配机制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点时开放后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天的场地，用户在开放当天内均能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提交申请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每人每周预约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场次有限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，防止“刷场”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系统在开放场地第一天晚上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点进行第一轮匹配，匹配规则如下：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系统自动记录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历史预约成功率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，同用户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信用评分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进行加权，得出目标值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目标值从高到低排序，选取最高值进行匹配；若有多个最高值，则采用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抽签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的方式进行分配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用户若预约失败可选择加入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候补队列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，若有用户退场，系统根据匹配规则重新分配场地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未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申请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候补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目标值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相应</a:t>
            </a:r>
            <a:r>
              <a:rPr lang="en-US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缩减</a:t>
            </a:r>
            <a:endParaRPr lang="en-US" altLang="zh-CN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若某时间段的某个场地已过了提交申请时间但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无人预约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，学生可进入系统直接点击预约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退订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场地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提前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退场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或是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候补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退场</a:t>
            </a:r>
            <a:r>
              <a:rPr lang="en-US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每人有一定次数的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退订场地机会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，若超过一定次数，则会扣除信用分</a:t>
            </a:r>
            <a:endParaRPr lang="zh-CN" altLang="en-US"/>
          </a:p>
          <a:p>
            <a:pPr marL="800100" lvl="1" indent="-34290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预约成功后，若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迟到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分钟以上，累计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次数，将扣除信用评分，严重者将限制预约次数</a:t>
            </a:r>
            <a:endParaRPr lang="zh-CN" altLang="en-US" sz="20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"/>
            <a:ext cx="12192000" cy="6850502"/>
          </a:xfrm>
          <a:prstGeom prst="rect">
            <a:avLst/>
          </a:prstGeom>
        </p:spPr>
      </p:pic>
      <p:pic>
        <p:nvPicPr>
          <p:cNvPr id="2097182" name="图形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6" y="747973"/>
            <a:ext cx="1513491" cy="1405385"/>
          </a:xfrm>
          <a:prstGeom prst="rect">
            <a:avLst/>
          </a:prstGeom>
        </p:spPr>
      </p:pic>
      <p:sp>
        <p:nvSpPr>
          <p:cNvPr id="1048647" name="文本框 23"/>
          <p:cNvSpPr txBox="1"/>
          <p:nvPr/>
        </p:nvSpPr>
        <p:spPr>
          <a:xfrm>
            <a:off x="1007514" y="1105372"/>
            <a:ext cx="983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spc="-300" dirty="0">
                <a:solidFill>
                  <a:srgbClr val="005815"/>
                </a:solidFill>
                <a:latin typeface="DIN Next LT Pro Bold" panose="020B0803020203050203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4800" spc="-300" dirty="0">
              <a:solidFill>
                <a:srgbClr val="005815"/>
              </a:solidFill>
              <a:latin typeface="DIN Next LT Pro Bold" panose="020B0803020203050203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48" name="文本框 25"/>
          <p:cNvSpPr txBox="1"/>
          <p:nvPr/>
        </p:nvSpPr>
        <p:spPr>
          <a:xfrm>
            <a:off x="621666" y="239487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软件用户角色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49" name="文本框 26"/>
          <p:cNvSpPr txBox="1"/>
          <p:nvPr/>
        </p:nvSpPr>
        <p:spPr>
          <a:xfrm>
            <a:off x="659766" y="3566045"/>
            <a:ext cx="2421284" cy="168930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学生</a:t>
            </a:r>
            <a:r>
              <a:rPr lang="en-US" altLang="zh-CN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教职工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体育部老师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系统管理员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097183" name="图形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398" y="5277091"/>
            <a:ext cx="5644534" cy="1634249"/>
          </a:xfrm>
          <a:prstGeom prst="rect">
            <a:avLst/>
          </a:prstGeom>
        </p:spPr>
      </p:pic>
      <p:pic>
        <p:nvPicPr>
          <p:cNvPr id="2097184" name="图形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91" y="-296268"/>
            <a:ext cx="4419600" cy="1819275"/>
          </a:xfrm>
          <a:prstGeom prst="rect">
            <a:avLst/>
          </a:prstGeom>
        </p:spPr>
      </p:pic>
      <p:cxnSp>
        <p:nvCxnSpPr>
          <p:cNvPr id="3145738" name="直接连接符 30"/>
          <p:cNvCxnSpPr/>
          <p:nvPr/>
        </p:nvCxnSpPr>
        <p:spPr>
          <a:xfrm>
            <a:off x="766446" y="3465080"/>
            <a:ext cx="3698874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9"/>
            <a:ext cx="12192000" cy="6850502"/>
          </a:xfrm>
          <a:prstGeom prst="rect">
            <a:avLst/>
          </a:prstGeom>
        </p:spPr>
      </p:pic>
      <p:pic>
        <p:nvPicPr>
          <p:cNvPr id="2097163" name="图形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6" y="747973"/>
            <a:ext cx="1513491" cy="1405385"/>
          </a:xfrm>
          <a:prstGeom prst="rect">
            <a:avLst/>
          </a:prstGeom>
        </p:spPr>
      </p:pic>
      <p:sp>
        <p:nvSpPr>
          <p:cNvPr id="1048614" name="文本框 23"/>
          <p:cNvSpPr txBox="1"/>
          <p:nvPr/>
        </p:nvSpPr>
        <p:spPr>
          <a:xfrm>
            <a:off x="1007514" y="1105372"/>
            <a:ext cx="98351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spc="-300" dirty="0">
                <a:solidFill>
                  <a:srgbClr val="005815"/>
                </a:solidFill>
                <a:latin typeface="DIN Next LT Pro Bold" panose="020B0803020203050203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4800" spc="-300" dirty="0">
              <a:solidFill>
                <a:srgbClr val="005815"/>
              </a:solidFill>
              <a:latin typeface="DIN Next LT Pro Bold" panose="020B0803020203050203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48615" name="文本框 25"/>
          <p:cNvSpPr txBox="1"/>
          <p:nvPr/>
        </p:nvSpPr>
        <p:spPr>
          <a:xfrm>
            <a:off x="621666" y="2394874"/>
            <a:ext cx="49163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软件功能需求</a:t>
            </a:r>
            <a:endParaRPr lang="zh-CN" altLang="en-US" sz="60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48616" name="文本框 26"/>
          <p:cNvSpPr txBox="1"/>
          <p:nvPr/>
        </p:nvSpPr>
        <p:spPr>
          <a:xfrm>
            <a:off x="659766" y="3566045"/>
            <a:ext cx="2421284" cy="16916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学生</a:t>
            </a:r>
            <a:r>
              <a:rPr lang="en-US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/</a:t>
            </a:r>
            <a:r>
              <a:rPr lang="en-US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教职工</a:t>
            </a:r>
            <a:endParaRPr lang="zh-CN" altLang="en-US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体育部老师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4BE1B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rPr>
              <a:t>系统管理员</a:t>
            </a:r>
            <a:endParaRPr lang="zh-CN" altLang="en-US" sz="2400" dirty="0">
              <a:solidFill>
                <a:srgbClr val="F4BE1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097164" name="图形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3398" y="5277091"/>
            <a:ext cx="5644534" cy="1634249"/>
          </a:xfrm>
          <a:prstGeom prst="rect">
            <a:avLst/>
          </a:prstGeom>
        </p:spPr>
      </p:pic>
      <p:pic>
        <p:nvPicPr>
          <p:cNvPr id="2097165" name="图形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691" y="-296268"/>
            <a:ext cx="4419600" cy="1819275"/>
          </a:xfrm>
          <a:prstGeom prst="rect">
            <a:avLst/>
          </a:prstGeom>
        </p:spPr>
      </p:pic>
      <p:cxnSp>
        <p:nvCxnSpPr>
          <p:cNvPr id="3145733" name="直接连接符 30"/>
          <p:cNvCxnSpPr/>
          <p:nvPr/>
        </p:nvCxnSpPr>
        <p:spPr>
          <a:xfrm>
            <a:off x="766446" y="3465080"/>
            <a:ext cx="3698874" cy="0"/>
          </a:xfrm>
          <a:prstGeom prst="line">
            <a:avLst/>
          </a:prstGeom>
          <a:ln w="19050">
            <a:solidFill>
              <a:srgbClr val="F4B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形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61214"/>
            <a:ext cx="739774" cy="686933"/>
          </a:xfrm>
          <a:prstGeom prst="rect">
            <a:avLst/>
          </a:prstGeom>
        </p:spPr>
      </p:pic>
      <p:cxnSp>
        <p:nvCxnSpPr>
          <p:cNvPr id="3145731" name="直接连接符 8"/>
          <p:cNvCxnSpPr/>
          <p:nvPr/>
        </p:nvCxnSpPr>
        <p:spPr>
          <a:xfrm>
            <a:off x="263525" y="6503500"/>
            <a:ext cx="11664950" cy="0"/>
          </a:xfrm>
          <a:prstGeom prst="line">
            <a:avLst/>
          </a:prstGeom>
          <a:ln w="7620">
            <a:solidFill>
              <a:srgbClr val="0058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3" name="文本框 9"/>
          <p:cNvSpPr txBox="1"/>
          <p:nvPr/>
        </p:nvSpPr>
        <p:spPr>
          <a:xfrm>
            <a:off x="384793" y="317248"/>
            <a:ext cx="497237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spc="-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4" name="文本框 10"/>
          <p:cNvSpPr txBox="1"/>
          <p:nvPr/>
        </p:nvSpPr>
        <p:spPr>
          <a:xfrm>
            <a:off x="1022973" y="250393"/>
            <a:ext cx="448310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软件功能需求</a:t>
            </a:r>
            <a:endParaRPr lang="zh-CN" altLang="en-US" sz="28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32" name="直接连接符 23"/>
          <p:cNvCxnSpPr/>
          <p:nvPr>
            <p:custDataLst>
              <p:tags r:id="rId3"/>
            </p:custDataLst>
          </p:nvPr>
        </p:nvCxnSpPr>
        <p:spPr>
          <a:xfrm flipH="1" flipV="1">
            <a:off x="752521" y="1221346"/>
            <a:ext cx="52705" cy="47117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5" name="iṡľîḋè"/>
          <p:cNvSpPr/>
          <p:nvPr>
            <p:custDataLst>
              <p:tags r:id="rId4"/>
            </p:custDataLst>
          </p:nvPr>
        </p:nvSpPr>
        <p:spPr>
          <a:xfrm>
            <a:off x="425310" y="1185564"/>
            <a:ext cx="685797" cy="685798"/>
          </a:xfrm>
          <a:prstGeom prst="ellipse">
            <a:avLst/>
          </a:prstGeom>
          <a:solidFill>
            <a:srgbClr val="005815"/>
          </a:solidFill>
          <a:ln w="38100">
            <a:solidFill>
              <a:schemeClr val="bg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p>
            <a:pPr algn="ctr" defTabSz="6858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48606" name="ï$ļïḋe"/>
          <p:cNvSpPr/>
          <p:nvPr>
            <p:custDataLst>
              <p:tags r:id="rId5"/>
            </p:custDataLst>
          </p:nvPr>
        </p:nvSpPr>
        <p:spPr>
          <a:xfrm>
            <a:off x="425139" y="3085484"/>
            <a:ext cx="685797" cy="685798"/>
          </a:xfrm>
          <a:prstGeom prst="ellipse">
            <a:avLst/>
          </a:prstGeom>
          <a:solidFill>
            <a:srgbClr val="005815"/>
          </a:solidFill>
          <a:ln w="38100">
            <a:solidFill>
              <a:schemeClr val="bg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p>
            <a:pPr algn="ctr" defTabSz="6858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48607" name="í$ļïḋe"/>
          <p:cNvSpPr/>
          <p:nvPr>
            <p:custDataLst>
              <p:tags r:id="rId6"/>
            </p:custDataLst>
          </p:nvPr>
        </p:nvSpPr>
        <p:spPr>
          <a:xfrm>
            <a:off x="425499" y="4676794"/>
            <a:ext cx="685797" cy="685798"/>
          </a:xfrm>
          <a:prstGeom prst="ellipse">
            <a:avLst/>
          </a:prstGeom>
          <a:solidFill>
            <a:srgbClr val="005815"/>
          </a:solidFill>
          <a:ln w="38100">
            <a:solidFill>
              <a:schemeClr val="bg1">
                <a:lumMod val="95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rmAutofit/>
          </a:bodyPr>
          <a:p>
            <a:pPr algn="ctr" defTabSz="685800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0</a:t>
            </a:r>
            <a:r>
              <a:rPr lang="en-US" altLang="zh-CN" sz="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048608" name="文本框 62"/>
          <p:cNvSpPr txBox="1"/>
          <p:nvPr>
            <p:custDataLst>
              <p:tags r:id="rId7"/>
            </p:custDataLst>
          </p:nvPr>
        </p:nvSpPr>
        <p:spPr>
          <a:xfrm>
            <a:off x="1178560" y="1329055"/>
            <a:ext cx="327214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在校学生</a:t>
            </a:r>
            <a:r>
              <a:rPr kumimoji="1" lang="en-US" altLang="zh-CN" sz="2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</a:t>
            </a:r>
            <a:endParaRPr kumimoji="1" lang="zh-CN" altLang="en-US" sz="20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09" name="文本框 1"/>
          <p:cNvSpPr txBox="1"/>
          <p:nvPr>
            <p:custDataLst>
              <p:tags r:id="rId8"/>
            </p:custDataLst>
          </p:nvPr>
        </p:nvSpPr>
        <p:spPr>
          <a:xfrm>
            <a:off x="1178560" y="3228975"/>
            <a:ext cx="2708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体育部老师</a:t>
            </a:r>
            <a:endParaRPr kumimoji="1" lang="zh-CN" altLang="en-US" sz="20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0" name="文本框 5"/>
          <p:cNvSpPr txBox="1"/>
          <p:nvPr>
            <p:custDataLst>
              <p:tags r:id="rId9"/>
            </p:custDataLst>
          </p:nvPr>
        </p:nvSpPr>
        <p:spPr>
          <a:xfrm>
            <a:off x="1240790" y="4820285"/>
            <a:ext cx="2708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>
                <a:solidFill>
                  <a:srgbClr val="0058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</a:t>
            </a:r>
            <a:endParaRPr kumimoji="1" lang="zh-CN" altLang="en-US" sz="2000" b="1" dirty="0">
              <a:solidFill>
                <a:srgbClr val="00581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1" name="文本框 15"/>
          <p:cNvSpPr txBox="1"/>
          <p:nvPr/>
        </p:nvSpPr>
        <p:spPr>
          <a:xfrm>
            <a:off x="794385" y="1777365"/>
            <a:ext cx="6943090" cy="1297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选择所需预约时间段，提交预约申请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显示预约状态：预约成功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候补中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直接预约无人预约的场地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退订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候补场地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查看预约记录、违约记录、信用评分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2" name="文本框 16"/>
          <p:cNvSpPr txBox="1"/>
          <p:nvPr/>
        </p:nvSpPr>
        <p:spPr>
          <a:xfrm>
            <a:off x="794385" y="3688715"/>
            <a:ext cx="6522085" cy="120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设置场地开放时间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取消已成功申请，应对突发需用场情况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ct val="100000"/>
              </a:lnSpc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信用评分管理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613" name="文本框 17"/>
          <p:cNvSpPr txBox="1"/>
          <p:nvPr/>
        </p:nvSpPr>
        <p:spPr>
          <a:xfrm>
            <a:off x="831573" y="5224391"/>
            <a:ext cx="6522085" cy="1203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800100" lvl="1" indent="-3429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日志审查、数据备份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Font typeface="Arial" panose="0208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设定访问权限</a:t>
            </a: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161" name="图片 19" descr="_cgi-bin_mmwebwx-bin_webwxgetmsgimg__&amp;MsgID=3862690633215161097&amp;skey=@crypt_b57002af_d9a631d61634fc68f3fc58354b0a6aea&amp;mmweb_appid=wx_webfilehelper"/>
          <p:cNvPicPr>
            <a:picLocks noChangeAspect="1"/>
          </p:cNvPicPr>
          <p:nvPr/>
        </p:nvPicPr>
        <p:blipFill>
          <a:blip r:embed="rId10"/>
          <a:srcRect t="5583" b="8602"/>
          <a:stretch>
            <a:fillRect/>
          </a:stretch>
        </p:blipFill>
        <p:spPr>
          <a:xfrm>
            <a:off x="7245661" y="504680"/>
            <a:ext cx="2961640" cy="564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10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11.xml><?xml version="1.0" encoding="utf-8"?>
<p:tagLst xmlns:p="http://schemas.openxmlformats.org/presentationml/2006/main">
  <p:tag name="KSO_WM_DIAGRAM_VIRTUALLY_FRAME" val="{&quot;height&quot;:350.5352755905511,&quot;left&quot;:58.05,&quot;top&quot;:119.44031496062993,&quot;width&quot;:830.23062992126}"/>
</p:tagLst>
</file>

<file path=ppt/tags/tag12.xml><?xml version="1.0" encoding="utf-8"?>
<p:tagLst xmlns:p="http://schemas.openxmlformats.org/presentationml/2006/main">
  <p:tag name="KSO_WM_DIAGRAM_VIRTUALLY_FRAME" val="{&quot;height&quot;:350.5352755905511,&quot;left&quot;:58.05,&quot;top&quot;:119.44031496062993,&quot;width&quot;:830.23062992126}"/>
</p:tagLst>
</file>

<file path=ppt/tags/tag13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4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5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6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7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8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19.xml><?xml version="1.0" encoding="utf-8"?>
<p:tagLst xmlns:p="http://schemas.openxmlformats.org/presentationml/2006/main">
  <p:tag name="KSO_WM_DIAGRAM_VIRTUALLY_FRAME" val="{&quot;height&quot;:514.8340157480314,&quot;left&quot;:33.47551181102362,&quot;top&quot;:67.08440944881886,&quot;width&quot;:1011.7585039370078}"/>
</p:tagLst>
</file>

<file path=ppt/tags/tag2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3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4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5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6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7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8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ags/tag9.xml><?xml version="1.0" encoding="utf-8"?>
<p:tagLst xmlns:p="http://schemas.openxmlformats.org/presentationml/2006/main">
  <p:tag name="KSO_WM_DIAGRAM_VIRTUALLY_FRAME" val="{&quot;height&quot;:440.83968503936995,&quot;left&quot;:58.05,&quot;top&quot;:119.44031496062993,&quot;width&quot;:864.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WPS 演示</Application>
  <PresentationFormat/>
  <Paragraphs>143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文泉驿微米黑</vt:lpstr>
      <vt:lpstr>Source Sans Pro SemiBold</vt:lpstr>
      <vt:lpstr>思源宋体 CN Heavy</vt:lpstr>
      <vt:lpstr>Times New Roman</vt:lpstr>
      <vt:lpstr>DIN Next LT Pro Bold</vt:lpstr>
      <vt:lpstr>宋体</vt:lpstr>
      <vt:lpstr>Arial Unicode MS</vt:lpstr>
      <vt:lpstr>等线</vt:lpstr>
      <vt:lpstr>HarmonyOS Sans SC Light</vt:lpstr>
      <vt:lpstr>Emoji icon</vt:lpstr>
      <vt:lpstr>Noto Serif Georgian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</dc:creator>
  <cp:lastModifiedBy>hsl</cp:lastModifiedBy>
  <cp:revision>1</cp:revision>
  <dcterms:created xsi:type="dcterms:W3CDTF">2025-04-16T06:16:05Z</dcterms:created>
  <dcterms:modified xsi:type="dcterms:W3CDTF">2025-04-16T06:16:05Z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6CA78E73A85848DD806BDA363405F845_12</vt:lpwstr>
  </property>
  <property fmtid="{D5CDD505-2E9C-101B-9397-08002B2CF9AE}" pid="3" name="KSOProductBuildVer">
    <vt:lpwstr>2052-12.8.2.14766</vt:lpwstr>
  </property>
</Properties>
</file>